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Old Standard TT"/>
      <p:regular r:id="rId26"/>
      <p:bold r:id="rId27"/>
      <p: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ldStandardTT-regular.fntdata"/><Relationship Id="rId25" Type="http://schemas.openxmlformats.org/officeDocument/2006/relationships/slide" Target="slides/slide20.xml"/><Relationship Id="rId28" Type="http://schemas.openxmlformats.org/officeDocument/2006/relationships/font" Target="fonts/OldStandardTT-italic.fntdata"/><Relationship Id="rId27"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f3d343a10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f3d343a10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22e2f22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22e2f22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22e2f223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22e2f223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22e2f223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22e2f223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22e2f22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22e2f22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22e2f223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22e2f223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22e2f22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22e2f22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22e2f223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22e2f223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267e305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267e305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267e305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267e305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f3d343a1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f3d343a1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267e305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267e305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22e2f223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22e2f223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22e2f223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22e2f223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22e2f22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22e2f22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22e2f223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22e2f223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f3d343a1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f3d343a1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f3d343a10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f3d343a10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267e305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267e305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616675"/>
            <a:ext cx="8520600" cy="1164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4800"/>
              <a:t>Indoor Localization Using Computer Images</a:t>
            </a:r>
            <a:endParaRPr sz="4800"/>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Yarkın Alpmen Akyosun &amp; Kağan Kağanoğlu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 Attention &amp; Ensemble Learning</a:t>
            </a:r>
            <a:endParaRPr/>
          </a:p>
        </p:txBody>
      </p:sp>
      <p:sp>
        <p:nvSpPr>
          <p:cNvPr id="124" name="Google Shape;124;p22"/>
          <p:cNvSpPr txBox="1"/>
          <p:nvPr>
            <p:ph idx="1" type="body"/>
          </p:nvPr>
        </p:nvSpPr>
        <p:spPr>
          <a:xfrm>
            <a:off x="311700" y="1171600"/>
            <a:ext cx="8520600" cy="4017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16"/>
              <a:t>Self Attention</a:t>
            </a:r>
            <a:endParaRPr sz="2016"/>
          </a:p>
          <a:p>
            <a:pPr indent="-342900" lvl="0" marL="457200" rtl="0" algn="l">
              <a:spcBef>
                <a:spcPts val="1200"/>
              </a:spcBef>
              <a:spcAft>
                <a:spcPts val="0"/>
              </a:spcAft>
              <a:buSzPts val="1800"/>
              <a:buChar char="●"/>
            </a:pPr>
            <a:r>
              <a:rPr lang="en"/>
              <a:t>Capture long range dependency</a:t>
            </a:r>
            <a:endParaRPr/>
          </a:p>
          <a:p>
            <a:pPr indent="-342900" lvl="0" marL="457200" rtl="0" algn="l">
              <a:spcBef>
                <a:spcPts val="0"/>
              </a:spcBef>
              <a:spcAft>
                <a:spcPts val="0"/>
              </a:spcAft>
              <a:buSzPts val="1800"/>
              <a:buChar char="●"/>
            </a:pPr>
            <a:r>
              <a:rPr lang="en"/>
              <a:t>Robust to noise and distractions</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lang="en"/>
              <a:t>Ensemble Model</a:t>
            </a:r>
            <a:endParaRPr/>
          </a:p>
          <a:p>
            <a:pPr indent="-342900" lvl="0" marL="457200" rtl="0" algn="l">
              <a:spcBef>
                <a:spcPts val="1200"/>
              </a:spcBef>
              <a:spcAft>
                <a:spcPts val="0"/>
              </a:spcAft>
              <a:buSzPts val="1800"/>
              <a:buChar char="●"/>
            </a:pPr>
            <a:r>
              <a:rPr lang="en"/>
              <a:t>Shallow neural network as ensemble model</a:t>
            </a:r>
            <a:endParaRPr/>
          </a:p>
          <a:p>
            <a:pPr indent="-342900" lvl="0" marL="457200" rtl="0" algn="l">
              <a:spcBef>
                <a:spcPts val="0"/>
              </a:spcBef>
              <a:spcAft>
                <a:spcPts val="0"/>
              </a:spcAft>
              <a:buSzPts val="1800"/>
              <a:buChar char="●"/>
            </a:pPr>
            <a:r>
              <a:rPr lang="en"/>
              <a:t>Efficient and prone to overfitting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Estimation Tests</a:t>
            </a:r>
            <a:endParaRPr/>
          </a:p>
        </p:txBody>
      </p:sp>
      <p:sp>
        <p:nvSpPr>
          <p:cNvPr id="130" name="Google Shape;130;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 of the features our </a:t>
            </a:r>
            <a:r>
              <a:rPr lang="en"/>
              <a:t>architecture</a:t>
            </a:r>
            <a:r>
              <a:rPr lang="en"/>
              <a:t> relies on is depth estimation generated from rgb images.</a:t>
            </a:r>
            <a:endParaRPr/>
          </a:p>
          <a:p>
            <a:pPr indent="-342900" lvl="0" marL="457200" rtl="0" algn="l">
              <a:spcBef>
                <a:spcPts val="0"/>
              </a:spcBef>
              <a:spcAft>
                <a:spcPts val="0"/>
              </a:spcAft>
              <a:buSzPts val="1800"/>
              <a:buChar char="●"/>
            </a:pPr>
            <a:r>
              <a:rPr lang="en"/>
              <a:t>Before proceeding with </a:t>
            </a:r>
            <a:r>
              <a:rPr lang="en"/>
              <a:t>further</a:t>
            </a:r>
            <a:r>
              <a:rPr lang="en"/>
              <a:t> </a:t>
            </a:r>
            <a:r>
              <a:rPr lang="en"/>
              <a:t>development</a:t>
            </a:r>
            <a:r>
              <a:rPr lang="en"/>
              <a:t> stages we wanted to test strengths and weaknesses of depth estimation in order to ensure that reliable depth estimation is possible.</a:t>
            </a:r>
            <a:endParaRPr/>
          </a:p>
          <a:p>
            <a:pPr indent="-342900" lvl="0" marL="457200" rtl="0" algn="l">
              <a:spcBef>
                <a:spcPts val="0"/>
              </a:spcBef>
              <a:spcAft>
                <a:spcPts val="0"/>
              </a:spcAft>
              <a:buSzPts val="1800"/>
              <a:buChar char="●"/>
            </a:pPr>
            <a:r>
              <a:rPr lang="en"/>
              <a:t>We utilised MiDas pre-trained model for our relative depth estimation tests.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Estimation Fundamentals</a:t>
            </a:r>
            <a:endParaRPr/>
          </a:p>
        </p:txBody>
      </p:sp>
      <p:sp>
        <p:nvSpPr>
          <p:cNvPr id="136" name="Google Shape;136;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Depth estimation models use rgb images to predict a greyscale image where </a:t>
            </a:r>
            <a:r>
              <a:rPr lang="en"/>
              <a:t>brightness</a:t>
            </a:r>
            <a:r>
              <a:rPr lang="en"/>
              <a:t> of pixels are proportional to depth of projected position.</a:t>
            </a:r>
            <a:endParaRPr/>
          </a:p>
          <a:p>
            <a:pPr indent="-342900" lvl="0" marL="457200" rtl="0" algn="l">
              <a:spcBef>
                <a:spcPts val="0"/>
              </a:spcBef>
              <a:spcAft>
                <a:spcPts val="0"/>
              </a:spcAft>
              <a:buSzPts val="1800"/>
              <a:buChar char="●"/>
            </a:pPr>
            <a:r>
              <a:rPr lang="en"/>
              <a:t>Since predictions are relativistic, an </a:t>
            </a:r>
            <a:r>
              <a:rPr lang="en"/>
              <a:t>ideal predictor would return images where each pixel value is directly proportional to its distance where for every image a consistent linear relationship shell exist with brightness values and real distance.</a:t>
            </a:r>
            <a:endParaRPr/>
          </a:p>
          <a:p>
            <a:pPr indent="-342900" lvl="0" marL="457200" rtl="0" algn="l">
              <a:spcBef>
                <a:spcPts val="0"/>
              </a:spcBef>
              <a:spcAft>
                <a:spcPts val="0"/>
              </a:spcAft>
              <a:buSzPts val="1800"/>
              <a:buChar char="●"/>
            </a:pPr>
            <a:r>
              <a:rPr lang="en"/>
              <a:t>In our preliminary analysis of MiDas predictions, we tested predictions from rgb images with ones in grand truth to determine alignment to linear scale and error rates.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Measurements vs Prediction </a:t>
            </a:r>
            <a:endParaRPr/>
          </a:p>
        </p:txBody>
      </p:sp>
      <p:sp>
        <p:nvSpPr>
          <p:cNvPr id="142" name="Google Shape;142;p25"/>
          <p:cNvSpPr txBox="1"/>
          <p:nvPr>
            <p:ph idx="1" type="body"/>
          </p:nvPr>
        </p:nvSpPr>
        <p:spPr>
          <a:xfrm>
            <a:off x="311700" y="1171600"/>
            <a:ext cx="8520600" cy="8946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en"/>
              <a:t>Below images show visualisation of an example prediction. In placement order, colored image, original depth image scaled and predicted image. An interesting observation which will also be seen on later examples is that </a:t>
            </a:r>
            <a:r>
              <a:rPr lang="en"/>
              <a:t>ground</a:t>
            </a:r>
            <a:r>
              <a:rPr lang="en"/>
              <a:t> truth image has very contrasted depths in some positions. We </a:t>
            </a:r>
            <a:r>
              <a:rPr lang="en"/>
              <a:t>hypothesized</a:t>
            </a:r>
            <a:r>
              <a:rPr lang="en"/>
              <a:t> that this is due to different </a:t>
            </a:r>
            <a:r>
              <a:rPr lang="en"/>
              <a:t>reflectance</a:t>
            </a:r>
            <a:r>
              <a:rPr lang="en"/>
              <a:t> of surfaces to IR.</a:t>
            </a:r>
            <a:endParaRPr/>
          </a:p>
        </p:txBody>
      </p:sp>
      <p:pic>
        <p:nvPicPr>
          <p:cNvPr id="143" name="Google Shape;143;p25"/>
          <p:cNvPicPr preferRelativeResize="0"/>
          <p:nvPr/>
        </p:nvPicPr>
        <p:blipFill>
          <a:blip r:embed="rId3">
            <a:alphaModFix/>
          </a:blip>
          <a:stretch>
            <a:fillRect/>
          </a:stretch>
        </p:blipFill>
        <p:spPr>
          <a:xfrm>
            <a:off x="152400" y="2201225"/>
            <a:ext cx="2850675" cy="2174425"/>
          </a:xfrm>
          <a:prstGeom prst="rect">
            <a:avLst/>
          </a:prstGeom>
          <a:noFill/>
          <a:ln>
            <a:noFill/>
          </a:ln>
        </p:spPr>
      </p:pic>
      <p:pic>
        <p:nvPicPr>
          <p:cNvPr id="144" name="Google Shape;144;p25"/>
          <p:cNvPicPr preferRelativeResize="0"/>
          <p:nvPr/>
        </p:nvPicPr>
        <p:blipFill>
          <a:blip r:embed="rId4">
            <a:alphaModFix/>
          </a:blip>
          <a:stretch>
            <a:fillRect/>
          </a:stretch>
        </p:blipFill>
        <p:spPr>
          <a:xfrm>
            <a:off x="3155475" y="2201225"/>
            <a:ext cx="2850675" cy="2174399"/>
          </a:xfrm>
          <a:prstGeom prst="rect">
            <a:avLst/>
          </a:prstGeom>
          <a:noFill/>
          <a:ln>
            <a:noFill/>
          </a:ln>
        </p:spPr>
      </p:pic>
      <p:pic>
        <p:nvPicPr>
          <p:cNvPr id="145" name="Google Shape;145;p25"/>
          <p:cNvPicPr preferRelativeResize="0"/>
          <p:nvPr/>
        </p:nvPicPr>
        <p:blipFill>
          <a:blip r:embed="rId5">
            <a:alphaModFix/>
          </a:blip>
          <a:stretch>
            <a:fillRect/>
          </a:stretch>
        </p:blipFill>
        <p:spPr>
          <a:xfrm>
            <a:off x="6158550" y="2201225"/>
            <a:ext cx="2833049" cy="216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6"/>
          <p:cNvPicPr preferRelativeResize="0"/>
          <p:nvPr/>
        </p:nvPicPr>
        <p:blipFill>
          <a:blip r:embed="rId3">
            <a:alphaModFix/>
          </a:blip>
          <a:stretch>
            <a:fillRect/>
          </a:stretch>
        </p:blipFill>
        <p:spPr>
          <a:xfrm>
            <a:off x="2440000" y="152400"/>
            <a:ext cx="4264009"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Estimation Robustness</a:t>
            </a:r>
            <a:endParaRPr/>
          </a:p>
        </p:txBody>
      </p:sp>
      <p:sp>
        <p:nvSpPr>
          <p:cNvPr id="156" name="Google Shape;156;p27"/>
          <p:cNvSpPr txBox="1"/>
          <p:nvPr>
            <p:ph idx="1" type="body"/>
          </p:nvPr>
        </p:nvSpPr>
        <p:spPr>
          <a:xfrm>
            <a:off x="311700" y="1171600"/>
            <a:ext cx="8520600" cy="110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Below are histograms of images in previous slides (first 2 are depth maps and third one is absolute error). Red lines show RMSE for selected images prediction which is around 58cm. Most of the error is concentrated in lower distance values.</a:t>
            </a:r>
            <a:endParaRPr/>
          </a:p>
        </p:txBody>
      </p:sp>
      <p:pic>
        <p:nvPicPr>
          <p:cNvPr id="157" name="Google Shape;157;p27"/>
          <p:cNvPicPr preferRelativeResize="0"/>
          <p:nvPr/>
        </p:nvPicPr>
        <p:blipFill>
          <a:blip r:embed="rId3">
            <a:alphaModFix/>
          </a:blip>
          <a:stretch>
            <a:fillRect/>
          </a:stretch>
        </p:blipFill>
        <p:spPr>
          <a:xfrm>
            <a:off x="152400" y="2405500"/>
            <a:ext cx="2836976" cy="2059175"/>
          </a:xfrm>
          <a:prstGeom prst="rect">
            <a:avLst/>
          </a:prstGeom>
          <a:noFill/>
          <a:ln>
            <a:noFill/>
          </a:ln>
        </p:spPr>
      </p:pic>
      <p:pic>
        <p:nvPicPr>
          <p:cNvPr id="158" name="Google Shape;158;p27"/>
          <p:cNvPicPr preferRelativeResize="0"/>
          <p:nvPr/>
        </p:nvPicPr>
        <p:blipFill>
          <a:blip r:embed="rId4">
            <a:alphaModFix/>
          </a:blip>
          <a:stretch>
            <a:fillRect/>
          </a:stretch>
        </p:blipFill>
        <p:spPr>
          <a:xfrm>
            <a:off x="3141775" y="2405500"/>
            <a:ext cx="2836975" cy="2092268"/>
          </a:xfrm>
          <a:prstGeom prst="rect">
            <a:avLst/>
          </a:prstGeom>
          <a:noFill/>
          <a:ln>
            <a:noFill/>
          </a:ln>
        </p:spPr>
      </p:pic>
      <p:pic>
        <p:nvPicPr>
          <p:cNvPr id="159" name="Google Shape;159;p27"/>
          <p:cNvPicPr preferRelativeResize="0"/>
          <p:nvPr/>
        </p:nvPicPr>
        <p:blipFill>
          <a:blip r:embed="rId5">
            <a:alphaModFix/>
          </a:blip>
          <a:stretch>
            <a:fillRect/>
          </a:stretch>
        </p:blipFill>
        <p:spPr>
          <a:xfrm>
            <a:off x="6131151" y="2405500"/>
            <a:ext cx="2860449" cy="21095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B</a:t>
            </a:r>
            <a:endParaRPr/>
          </a:p>
        </p:txBody>
      </p:sp>
      <p:sp>
        <p:nvSpPr>
          <p:cNvPr id="165" name="Google Shape;165;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design A focuses on capturing lower level features, our second design focuses on higher (object) level features for </a:t>
            </a:r>
            <a:r>
              <a:rPr lang="en"/>
              <a:t>inferring</a:t>
            </a:r>
            <a:r>
              <a:rPr lang="en"/>
              <a:t> position</a:t>
            </a:r>
            <a:endParaRPr/>
          </a:p>
          <a:p>
            <a:pPr indent="-342900" lvl="0" marL="457200" rtl="0" algn="l">
              <a:spcBef>
                <a:spcPts val="1200"/>
              </a:spcBef>
              <a:spcAft>
                <a:spcPts val="0"/>
              </a:spcAft>
              <a:buSzPts val="1800"/>
              <a:buChar char="●"/>
            </a:pPr>
            <a:r>
              <a:rPr lang="en"/>
              <a:t>Object detection</a:t>
            </a:r>
            <a:endParaRPr/>
          </a:p>
          <a:p>
            <a:pPr indent="-342900" lvl="0" marL="457200" rtl="0" algn="l">
              <a:spcBef>
                <a:spcPts val="0"/>
              </a:spcBef>
              <a:spcAft>
                <a:spcPts val="0"/>
              </a:spcAft>
              <a:buSzPts val="1800"/>
              <a:buChar char="●"/>
            </a:pPr>
            <a:r>
              <a:rPr lang="en"/>
              <a:t>Depth estimation</a:t>
            </a:r>
            <a:endParaRPr/>
          </a:p>
          <a:p>
            <a:pPr indent="-342900" lvl="0" marL="457200" rtl="0" algn="l">
              <a:spcBef>
                <a:spcPts val="0"/>
              </a:spcBef>
              <a:spcAft>
                <a:spcPts val="0"/>
              </a:spcAft>
              <a:buSzPts val="1800"/>
              <a:buChar char="●"/>
            </a:pPr>
            <a:r>
              <a:rPr lang="en"/>
              <a:t>Position &amp; Orientation inference with collected object level features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 Detection</a:t>
            </a:r>
            <a:endParaRPr/>
          </a:p>
        </p:txBody>
      </p:sp>
      <p:sp>
        <p:nvSpPr>
          <p:cNvPr id="171" name="Google Shape;171;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Objects presented in the scene are detected by a foundational model.</a:t>
            </a:r>
            <a:endParaRPr/>
          </a:p>
          <a:p>
            <a:pPr indent="-342900" lvl="0" marL="457200" rtl="0" algn="l">
              <a:spcBef>
                <a:spcPts val="0"/>
              </a:spcBef>
              <a:spcAft>
                <a:spcPts val="0"/>
              </a:spcAft>
              <a:buSzPts val="1800"/>
              <a:buChar char="●"/>
            </a:pPr>
            <a:r>
              <a:rPr lang="en"/>
              <a:t>Depth map, object category and relative position estimation of the objects projection in 2d colored photo (bounding box) will be </a:t>
            </a:r>
            <a:r>
              <a:rPr lang="en"/>
              <a:t>transferred</a:t>
            </a:r>
            <a:r>
              <a:rPr lang="en"/>
              <a:t> to a model we will train to predict position and orientation vectors.</a:t>
            </a:r>
            <a:endParaRPr/>
          </a:p>
          <a:p>
            <a:pPr indent="-342900" lvl="0" marL="457200" rtl="0" algn="l">
              <a:spcBef>
                <a:spcPts val="0"/>
              </a:spcBef>
              <a:spcAft>
                <a:spcPts val="0"/>
              </a:spcAft>
              <a:buSzPts val="1800"/>
              <a:buChar char="●"/>
            </a:pPr>
            <a:r>
              <a:rPr lang="en"/>
              <a:t>D</a:t>
            </a:r>
            <a:r>
              <a:rPr lang="en"/>
              <a:t>etection is categorical not instance level, this is a potential error point since coordinates of the wrong instance can be assumed. Countermeasures will be developed in further stages.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 Detection Testing with YOLO</a:t>
            </a:r>
            <a:endParaRPr/>
          </a:p>
        </p:txBody>
      </p:sp>
      <p:sp>
        <p:nvSpPr>
          <p:cNvPr id="177" name="Google Shape;177;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Zero-shot Learning with YOLO</a:t>
            </a:r>
            <a:endParaRPr sz="1900"/>
          </a:p>
          <a:p>
            <a:pPr indent="-349250" lvl="0" marL="457200" rtl="0" algn="l">
              <a:spcBef>
                <a:spcPts val="1200"/>
              </a:spcBef>
              <a:spcAft>
                <a:spcPts val="0"/>
              </a:spcAft>
              <a:buSzPts val="1900"/>
              <a:buChar char="●"/>
            </a:pPr>
            <a:r>
              <a:rPr lang="en" sz="1900"/>
              <a:t>Performs object detection</a:t>
            </a:r>
            <a:endParaRPr sz="1900"/>
          </a:p>
          <a:p>
            <a:pPr indent="-349250" lvl="0" marL="457200" rtl="0" algn="l">
              <a:spcBef>
                <a:spcPts val="0"/>
              </a:spcBef>
              <a:spcAft>
                <a:spcPts val="0"/>
              </a:spcAft>
              <a:buSzPts val="1900"/>
              <a:buChar char="●"/>
            </a:pPr>
            <a:r>
              <a:rPr lang="en" sz="1900"/>
              <a:t>Aims to create object boundaries for design B</a:t>
            </a:r>
            <a:endParaRPr sz="1900"/>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 Tests</a:t>
            </a:r>
            <a:endParaRPr/>
          </a:p>
        </p:txBody>
      </p:sp>
      <p:sp>
        <p:nvSpPr>
          <p:cNvPr id="183" name="Google Shape;183;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1"/>
          <p:cNvPicPr preferRelativeResize="0"/>
          <p:nvPr/>
        </p:nvPicPr>
        <p:blipFill>
          <a:blip r:embed="rId3">
            <a:alphaModFix/>
          </a:blip>
          <a:stretch>
            <a:fillRect/>
          </a:stretch>
        </p:blipFill>
        <p:spPr>
          <a:xfrm>
            <a:off x="128975" y="1171600"/>
            <a:ext cx="4388526" cy="3286274"/>
          </a:xfrm>
          <a:prstGeom prst="rect">
            <a:avLst/>
          </a:prstGeom>
          <a:noFill/>
          <a:ln>
            <a:noFill/>
          </a:ln>
        </p:spPr>
      </p:pic>
      <p:pic>
        <p:nvPicPr>
          <p:cNvPr id="185" name="Google Shape;185;p31"/>
          <p:cNvPicPr preferRelativeResize="0"/>
          <p:nvPr/>
        </p:nvPicPr>
        <p:blipFill>
          <a:blip r:embed="rId4">
            <a:alphaModFix/>
          </a:blip>
          <a:stretch>
            <a:fillRect/>
          </a:stretch>
        </p:blipFill>
        <p:spPr>
          <a:xfrm>
            <a:off x="4617675" y="1166463"/>
            <a:ext cx="4388524" cy="32965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t>Overview</a:t>
            </a:r>
            <a:endParaRPr sz="3620"/>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Dataset</a:t>
            </a:r>
            <a:endParaRPr/>
          </a:p>
          <a:p>
            <a:pPr indent="-342900" lvl="0" marL="457200" rtl="0" algn="l">
              <a:spcBef>
                <a:spcPts val="0"/>
              </a:spcBef>
              <a:spcAft>
                <a:spcPts val="0"/>
              </a:spcAft>
              <a:buSzPts val="1800"/>
              <a:buChar char="●"/>
            </a:pPr>
            <a:r>
              <a:rPr lang="en"/>
              <a:t>Design A</a:t>
            </a:r>
            <a:endParaRPr/>
          </a:p>
          <a:p>
            <a:pPr indent="-342900" lvl="0" marL="457200" rtl="0" algn="l">
              <a:spcBef>
                <a:spcPts val="0"/>
              </a:spcBef>
              <a:spcAft>
                <a:spcPts val="0"/>
              </a:spcAft>
              <a:buSzPts val="1800"/>
              <a:buChar char="●"/>
            </a:pPr>
            <a:r>
              <a:rPr lang="en"/>
              <a:t>Depth Estimation Tests</a:t>
            </a:r>
            <a:endParaRPr/>
          </a:p>
          <a:p>
            <a:pPr indent="-342900" lvl="0" marL="457200" rtl="0" algn="l">
              <a:spcBef>
                <a:spcPts val="0"/>
              </a:spcBef>
              <a:spcAft>
                <a:spcPts val="0"/>
              </a:spcAft>
              <a:buSzPts val="1800"/>
              <a:buChar char="●"/>
            </a:pPr>
            <a:r>
              <a:rPr lang="en"/>
              <a:t>Design B</a:t>
            </a:r>
            <a:endParaRPr/>
          </a:p>
          <a:p>
            <a:pPr indent="-342900" lvl="0" marL="457200" rtl="0" algn="l">
              <a:spcBef>
                <a:spcPts val="0"/>
              </a:spcBef>
              <a:spcAft>
                <a:spcPts val="0"/>
              </a:spcAft>
              <a:buSzPts val="1800"/>
              <a:buChar char="●"/>
            </a:pPr>
            <a:r>
              <a:rPr lang="en"/>
              <a:t>Object Detection Tests</a:t>
            </a:r>
            <a:endParaRPr/>
          </a:p>
          <a:p>
            <a:pPr indent="-342900" lvl="0" marL="457200" rtl="0" algn="l">
              <a:spcBef>
                <a:spcPts val="0"/>
              </a:spcBef>
              <a:spcAft>
                <a:spcPts val="0"/>
              </a:spcAft>
              <a:buSzPts val="1800"/>
              <a:buChar char="●"/>
            </a:pPr>
            <a:r>
              <a:rPr lang="en"/>
              <a:t>Future Work &amp; Next Steps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Works &amp; Next Steps</a:t>
            </a:r>
            <a:endParaRPr/>
          </a:p>
        </p:txBody>
      </p:sp>
      <p:sp>
        <p:nvSpPr>
          <p:cNvPr id="191" name="Google Shape;191;p3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Work on possible object detection models, optionally pretrained with similar dataset and objects to ours.</a:t>
            </a:r>
            <a:endParaRPr/>
          </a:p>
          <a:p>
            <a:pPr indent="-342900" lvl="0" marL="457200" rtl="0" algn="l">
              <a:spcBef>
                <a:spcPts val="0"/>
              </a:spcBef>
              <a:spcAft>
                <a:spcPts val="0"/>
              </a:spcAft>
              <a:buSzPts val="1800"/>
              <a:buChar char="●"/>
            </a:pPr>
            <a:r>
              <a:rPr lang="en"/>
              <a:t>Implement Design A and B, and test to get first results.</a:t>
            </a:r>
            <a:endParaRPr/>
          </a:p>
          <a:p>
            <a:pPr indent="-342900" lvl="0" marL="457200" rtl="0" algn="l">
              <a:spcBef>
                <a:spcPts val="0"/>
              </a:spcBef>
              <a:spcAft>
                <a:spcPts val="0"/>
              </a:spcAft>
              <a:buSzPts val="1800"/>
              <a:buChar char="●"/>
            </a:pPr>
            <a:r>
              <a:rPr lang="en"/>
              <a:t>Start optimizing the designs, and compare the results with other papers.</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Analysis</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7-Scenes dataset contains data captured by scanning a rgb-d camera in a sequential paths in multiple different (independent) locations.</a:t>
            </a:r>
            <a:endParaRPr/>
          </a:p>
          <a:p>
            <a:pPr indent="-342900" lvl="0" marL="457200" rtl="0" algn="l">
              <a:spcBef>
                <a:spcPts val="0"/>
              </a:spcBef>
              <a:spcAft>
                <a:spcPts val="0"/>
              </a:spcAft>
              <a:buSzPts val="1800"/>
              <a:buChar char="●"/>
            </a:pPr>
            <a:r>
              <a:rPr lang="en"/>
              <a:t>Each location features different objects.</a:t>
            </a:r>
            <a:endParaRPr/>
          </a:p>
          <a:p>
            <a:pPr indent="-342900" lvl="0" marL="457200" rtl="0" algn="l">
              <a:spcBef>
                <a:spcPts val="0"/>
              </a:spcBef>
              <a:spcAft>
                <a:spcPts val="0"/>
              </a:spcAft>
              <a:buSzPts val="1800"/>
              <a:buChar char="●"/>
            </a:pPr>
            <a:r>
              <a:rPr lang="en"/>
              <a:t>Data recorded is presented as a sequence of </a:t>
            </a:r>
            <a:r>
              <a:rPr lang="en"/>
              <a:t>following</a:t>
            </a:r>
            <a:r>
              <a:rPr lang="en"/>
              <a:t> tuple of files for every position: colored image, grayscale depth image and position information as text.</a:t>
            </a:r>
            <a:endParaRPr/>
          </a:p>
          <a:p>
            <a:pPr indent="-342900" lvl="0" marL="457200" rtl="0" algn="l">
              <a:spcBef>
                <a:spcPts val="0"/>
              </a:spcBef>
              <a:spcAft>
                <a:spcPts val="0"/>
              </a:spcAft>
              <a:buSzPts val="1800"/>
              <a:buChar char="●"/>
            </a:pPr>
            <a:r>
              <a:rPr lang="en"/>
              <a:t>Due to certain </a:t>
            </a:r>
            <a:r>
              <a:rPr lang="en"/>
              <a:t>characteristics</a:t>
            </a:r>
            <a:r>
              <a:rPr lang="en"/>
              <a:t> of data collection process and device </a:t>
            </a:r>
            <a:r>
              <a:rPr lang="en"/>
              <a:t>characteristics</a:t>
            </a:r>
            <a:r>
              <a:rPr lang="en"/>
              <a:t> some forms of error exist.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Device </a:t>
            </a:r>
            <a:r>
              <a:rPr lang="en"/>
              <a:t>Characteristics</a:t>
            </a:r>
            <a:endParaRPr/>
          </a:p>
        </p:txBody>
      </p:sp>
      <p:sp>
        <p:nvSpPr>
          <p:cNvPr id="78" name="Google Shape;78;p16"/>
          <p:cNvSpPr txBox="1"/>
          <p:nvPr>
            <p:ph idx="1" type="body"/>
          </p:nvPr>
        </p:nvSpPr>
        <p:spPr>
          <a:xfrm>
            <a:off x="311700" y="1171600"/>
            <a:ext cx="8520600" cy="1916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Data is collected with a Kinetic Depth camera which uses IR illumination to calculate distance.</a:t>
            </a:r>
            <a:endParaRPr/>
          </a:p>
          <a:p>
            <a:pPr indent="-334327" lvl="0" marL="457200" rtl="0" algn="l">
              <a:spcBef>
                <a:spcPts val="0"/>
              </a:spcBef>
              <a:spcAft>
                <a:spcPts val="0"/>
              </a:spcAft>
              <a:buSzPct val="100000"/>
              <a:buChar char="●"/>
            </a:pPr>
            <a:r>
              <a:rPr lang="en"/>
              <a:t>Depth maps in our dataset contains a potentially unwanted property, where some regions between two relatively </a:t>
            </a:r>
            <a:r>
              <a:rPr lang="en"/>
              <a:t>further</a:t>
            </a:r>
            <a:r>
              <a:rPr lang="en"/>
              <a:t> away points are </a:t>
            </a:r>
            <a:r>
              <a:rPr lang="en"/>
              <a:t>measured</a:t>
            </a:r>
            <a:r>
              <a:rPr lang="en"/>
              <a:t> to be very close to camera, despite we can observe that those points actually should be similarly </a:t>
            </a:r>
            <a:r>
              <a:rPr lang="en"/>
              <a:t>further</a:t>
            </a:r>
            <a:r>
              <a:rPr lang="en"/>
              <a:t> away from camera. We </a:t>
            </a:r>
            <a:r>
              <a:rPr lang="en"/>
              <a:t>hypothesis</a:t>
            </a:r>
            <a:r>
              <a:rPr lang="en"/>
              <a:t> this to be due to difference of reflection of IR radiation from different surfaces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Device Characteristics</a:t>
            </a:r>
            <a:endParaRPr/>
          </a:p>
        </p:txBody>
      </p:sp>
      <p:sp>
        <p:nvSpPr>
          <p:cNvPr id="84" name="Google Shape;84;p17"/>
          <p:cNvSpPr txBox="1"/>
          <p:nvPr>
            <p:ph idx="1" type="body"/>
          </p:nvPr>
        </p:nvSpPr>
        <p:spPr>
          <a:xfrm>
            <a:off x="311700" y="1171600"/>
            <a:ext cx="8520600" cy="1092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Another error in dataset is due to sensor reading </a:t>
            </a:r>
            <a:r>
              <a:rPr lang="en"/>
              <a:t>errors</a:t>
            </a:r>
            <a:r>
              <a:rPr lang="en"/>
              <a:t> which result in patches of incorrect distance measurements.</a:t>
            </a:r>
            <a:endParaRPr/>
          </a:p>
        </p:txBody>
      </p:sp>
      <p:pic>
        <p:nvPicPr>
          <p:cNvPr id="85" name="Google Shape;85;p17"/>
          <p:cNvPicPr preferRelativeResize="0"/>
          <p:nvPr/>
        </p:nvPicPr>
        <p:blipFill>
          <a:blip r:embed="rId3">
            <a:alphaModFix/>
          </a:blip>
          <a:stretch>
            <a:fillRect/>
          </a:stretch>
        </p:blipFill>
        <p:spPr>
          <a:xfrm>
            <a:off x="311700" y="2263900"/>
            <a:ext cx="2621995" cy="2220173"/>
          </a:xfrm>
          <a:prstGeom prst="rect">
            <a:avLst/>
          </a:prstGeom>
          <a:noFill/>
          <a:ln>
            <a:noFill/>
          </a:ln>
        </p:spPr>
      </p:pic>
      <p:pic>
        <p:nvPicPr>
          <p:cNvPr id="86" name="Google Shape;86;p17"/>
          <p:cNvPicPr preferRelativeResize="0"/>
          <p:nvPr/>
        </p:nvPicPr>
        <p:blipFill>
          <a:blip r:embed="rId4">
            <a:alphaModFix/>
          </a:blip>
          <a:stretch>
            <a:fillRect/>
          </a:stretch>
        </p:blipFill>
        <p:spPr>
          <a:xfrm>
            <a:off x="3032898" y="2263900"/>
            <a:ext cx="3088751" cy="2220175"/>
          </a:xfrm>
          <a:prstGeom prst="rect">
            <a:avLst/>
          </a:prstGeom>
          <a:noFill/>
          <a:ln>
            <a:noFill/>
          </a:ln>
        </p:spPr>
      </p:pic>
      <p:pic>
        <p:nvPicPr>
          <p:cNvPr id="87" name="Google Shape;87;p17"/>
          <p:cNvPicPr preferRelativeResize="0"/>
          <p:nvPr/>
        </p:nvPicPr>
        <p:blipFill>
          <a:blip r:embed="rId5">
            <a:alphaModFix/>
          </a:blip>
          <a:stretch>
            <a:fillRect/>
          </a:stretch>
        </p:blipFill>
        <p:spPr>
          <a:xfrm>
            <a:off x="6121650" y="2337550"/>
            <a:ext cx="2814106" cy="2146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8"/>
          <p:cNvPicPr preferRelativeResize="0"/>
          <p:nvPr/>
        </p:nvPicPr>
        <p:blipFill>
          <a:blip r:embed="rId3">
            <a:alphaModFix/>
          </a:blip>
          <a:stretch>
            <a:fillRect/>
          </a:stretch>
        </p:blipFill>
        <p:spPr>
          <a:xfrm>
            <a:off x="131775" y="1077076"/>
            <a:ext cx="4369405" cy="3285551"/>
          </a:xfrm>
          <a:prstGeom prst="rect">
            <a:avLst/>
          </a:prstGeom>
          <a:noFill/>
          <a:ln>
            <a:noFill/>
          </a:ln>
        </p:spPr>
      </p:pic>
      <p:pic>
        <p:nvPicPr>
          <p:cNvPr id="95" name="Google Shape;95;p18"/>
          <p:cNvPicPr preferRelativeResize="0"/>
          <p:nvPr/>
        </p:nvPicPr>
        <p:blipFill>
          <a:blip r:embed="rId4">
            <a:alphaModFix/>
          </a:blip>
          <a:stretch>
            <a:fillRect/>
          </a:stretch>
        </p:blipFill>
        <p:spPr>
          <a:xfrm>
            <a:off x="4572000" y="1077075"/>
            <a:ext cx="4369402" cy="32906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A</a:t>
            </a:r>
            <a:endParaRPr/>
          </a:p>
        </p:txBody>
      </p:sp>
      <p:sp>
        <p:nvSpPr>
          <p:cNvPr id="101" name="Google Shape;101;p19"/>
          <p:cNvSpPr txBox="1"/>
          <p:nvPr>
            <p:ph idx="1" type="body"/>
          </p:nvPr>
        </p:nvSpPr>
        <p:spPr>
          <a:xfrm>
            <a:off x="311700" y="1058225"/>
            <a:ext cx="2867700" cy="36636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2054"/>
              <a:t>Enhance indoor localization accuracy by integrating several feature extraction processes.</a:t>
            </a:r>
            <a:endParaRPr sz="2183"/>
          </a:p>
          <a:p>
            <a:pPr indent="-319933" lvl="0" marL="457200" rtl="0" algn="l">
              <a:spcBef>
                <a:spcPts val="1200"/>
              </a:spcBef>
              <a:spcAft>
                <a:spcPts val="0"/>
              </a:spcAft>
              <a:buSzPct val="100000"/>
              <a:buChar char="●"/>
            </a:pPr>
            <a:r>
              <a:rPr lang="en" sz="2054"/>
              <a:t>Feature Extraction Techniques</a:t>
            </a:r>
            <a:endParaRPr sz="2054"/>
          </a:p>
          <a:p>
            <a:pPr indent="-319933" lvl="0" marL="457200" rtl="0" algn="l">
              <a:spcBef>
                <a:spcPts val="0"/>
              </a:spcBef>
              <a:spcAft>
                <a:spcPts val="0"/>
              </a:spcAft>
              <a:buSzPct val="100000"/>
              <a:buChar char="●"/>
            </a:pPr>
            <a:r>
              <a:rPr lang="en" sz="2054"/>
              <a:t>Neural Network Architecture</a:t>
            </a:r>
            <a:endParaRPr sz="2054"/>
          </a:p>
          <a:p>
            <a:pPr indent="-319933" lvl="0" marL="457200" rtl="0" algn="l">
              <a:spcBef>
                <a:spcPts val="0"/>
              </a:spcBef>
              <a:spcAft>
                <a:spcPts val="0"/>
              </a:spcAft>
              <a:buSzPct val="100000"/>
              <a:buChar char="●"/>
            </a:pPr>
            <a:r>
              <a:rPr lang="en" sz="2054"/>
              <a:t>Ensemble Learning</a:t>
            </a:r>
            <a:endParaRPr sz="2054"/>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2" name="Google Shape;102;p19"/>
          <p:cNvPicPr preferRelativeResize="0"/>
          <p:nvPr/>
        </p:nvPicPr>
        <p:blipFill>
          <a:blip r:embed="rId3">
            <a:alphaModFix/>
          </a:blip>
          <a:stretch>
            <a:fillRect/>
          </a:stretch>
        </p:blipFill>
        <p:spPr>
          <a:xfrm>
            <a:off x="3811011" y="445025"/>
            <a:ext cx="4815716" cy="414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Techniques</a:t>
            </a:r>
            <a:endParaRPr/>
          </a:p>
        </p:txBody>
      </p:sp>
      <p:sp>
        <p:nvSpPr>
          <p:cNvPr id="108" name="Google Shape;108;p20"/>
          <p:cNvSpPr txBox="1"/>
          <p:nvPr>
            <p:ph idx="1" type="body"/>
          </p:nvPr>
        </p:nvSpPr>
        <p:spPr>
          <a:xfrm>
            <a:off x="311700" y="1171600"/>
            <a:ext cx="4758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Depth Weighted Residual Fusion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9" name="Google Shape;109;p20"/>
          <p:cNvPicPr preferRelativeResize="0"/>
          <p:nvPr/>
        </p:nvPicPr>
        <p:blipFill>
          <a:blip r:embed="rId3">
            <a:alphaModFix/>
          </a:blip>
          <a:stretch>
            <a:fillRect/>
          </a:stretch>
        </p:blipFill>
        <p:spPr>
          <a:xfrm>
            <a:off x="311700" y="1690012"/>
            <a:ext cx="4504324" cy="1915325"/>
          </a:xfrm>
          <a:prstGeom prst="rect">
            <a:avLst/>
          </a:prstGeom>
          <a:noFill/>
          <a:ln>
            <a:noFill/>
          </a:ln>
        </p:spPr>
      </p:pic>
      <p:sp>
        <p:nvSpPr>
          <p:cNvPr id="110" name="Google Shape;110;p20"/>
          <p:cNvSpPr txBox="1"/>
          <p:nvPr/>
        </p:nvSpPr>
        <p:spPr>
          <a:xfrm>
            <a:off x="5024700" y="1160250"/>
            <a:ext cx="3807600" cy="282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Local Binary Patterns (LBP)</a:t>
            </a:r>
            <a:endParaRPr sz="1800">
              <a:solidFill>
                <a:schemeClr val="dk1"/>
              </a:solidFill>
              <a:latin typeface="Old Standard TT"/>
              <a:ea typeface="Old Standard TT"/>
              <a:cs typeface="Old Standard TT"/>
              <a:sym typeface="Old Standard TT"/>
            </a:endParaRPr>
          </a:p>
        </p:txBody>
      </p:sp>
      <p:sp>
        <p:nvSpPr>
          <p:cNvPr id="111" name="Google Shape;111;p20"/>
          <p:cNvSpPr txBox="1"/>
          <p:nvPr/>
        </p:nvSpPr>
        <p:spPr>
          <a:xfrm>
            <a:off x="310625" y="3901025"/>
            <a:ext cx="4714200" cy="76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Edge Attention</a:t>
            </a:r>
            <a:endParaRPr sz="1800">
              <a:solidFill>
                <a:schemeClr val="dk1"/>
              </a:solidFill>
              <a:latin typeface="Old Standard TT"/>
              <a:ea typeface="Old Standard TT"/>
              <a:cs typeface="Old Standard TT"/>
              <a:sym typeface="Old Standard TT"/>
            </a:endParaRPr>
          </a:p>
        </p:txBody>
      </p:sp>
      <p:pic>
        <p:nvPicPr>
          <p:cNvPr id="112" name="Google Shape;112;p20"/>
          <p:cNvPicPr preferRelativeResize="0"/>
          <p:nvPr/>
        </p:nvPicPr>
        <p:blipFill>
          <a:blip r:embed="rId4">
            <a:alphaModFix/>
          </a:blip>
          <a:stretch>
            <a:fillRect/>
          </a:stretch>
        </p:blipFill>
        <p:spPr>
          <a:xfrm>
            <a:off x="5050400" y="1620250"/>
            <a:ext cx="3756186" cy="205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Architecture</a:t>
            </a:r>
            <a:endParaRPr/>
          </a:p>
        </p:txBody>
      </p:sp>
      <p:sp>
        <p:nvSpPr>
          <p:cNvPr id="118" name="Google Shape;118;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Convolutional Neural Network (CNN)</a:t>
            </a:r>
            <a:endParaRPr sz="1900"/>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Ability to capture spatial features &amp; patterns</a:t>
            </a:r>
            <a:endParaRPr/>
          </a:p>
          <a:p>
            <a:pPr indent="-342900" lvl="0" marL="457200" rtl="0" algn="l">
              <a:spcBef>
                <a:spcPts val="0"/>
              </a:spcBef>
              <a:spcAft>
                <a:spcPts val="0"/>
              </a:spcAft>
              <a:buSzPts val="1800"/>
              <a:buChar char="●"/>
            </a:pPr>
            <a:r>
              <a:rPr lang="en"/>
              <a:t>Recognize high level abstract features as well as shallow low level features</a:t>
            </a:r>
            <a:endParaRPr/>
          </a:p>
          <a:p>
            <a:pPr indent="-342900" lvl="0" marL="457200" rtl="0" algn="l">
              <a:spcBef>
                <a:spcPts val="0"/>
              </a:spcBef>
              <a:spcAft>
                <a:spcPts val="0"/>
              </a:spcAft>
              <a:buSzPts val="1800"/>
              <a:buChar char="●"/>
            </a:pPr>
            <a:r>
              <a:rPr lang="en"/>
              <a:t>Used in many indoor localization tasks</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